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30600650" cy="42840275"/>
  <p:notesSz cx="6858000" cy="9144000"/>
  <p:defaultTextStyle>
    <a:defPPr>
      <a:defRPr lang="de-DE"/>
    </a:defPPr>
    <a:lvl1pPr marL="0" algn="l" defTabSz="3525103" rtl="0" eaLnBrk="1" latinLnBrk="0" hangingPunct="1">
      <a:defRPr sz="6939" kern="1200">
        <a:solidFill>
          <a:schemeClr val="tx1"/>
        </a:solidFill>
        <a:latin typeface="+mn-lt"/>
        <a:ea typeface="+mn-ea"/>
        <a:cs typeface="+mn-cs"/>
      </a:defRPr>
    </a:lvl1pPr>
    <a:lvl2pPr marL="1762552" algn="l" defTabSz="3525103" rtl="0" eaLnBrk="1" latinLnBrk="0" hangingPunct="1">
      <a:defRPr sz="6939" kern="1200">
        <a:solidFill>
          <a:schemeClr val="tx1"/>
        </a:solidFill>
        <a:latin typeface="+mn-lt"/>
        <a:ea typeface="+mn-ea"/>
        <a:cs typeface="+mn-cs"/>
      </a:defRPr>
    </a:lvl2pPr>
    <a:lvl3pPr marL="3525103" algn="l" defTabSz="3525103" rtl="0" eaLnBrk="1" latinLnBrk="0" hangingPunct="1">
      <a:defRPr sz="6939" kern="1200">
        <a:solidFill>
          <a:schemeClr val="tx1"/>
        </a:solidFill>
        <a:latin typeface="+mn-lt"/>
        <a:ea typeface="+mn-ea"/>
        <a:cs typeface="+mn-cs"/>
      </a:defRPr>
    </a:lvl3pPr>
    <a:lvl4pPr marL="5287655" algn="l" defTabSz="3525103" rtl="0" eaLnBrk="1" latinLnBrk="0" hangingPunct="1">
      <a:defRPr sz="6939" kern="1200">
        <a:solidFill>
          <a:schemeClr val="tx1"/>
        </a:solidFill>
        <a:latin typeface="+mn-lt"/>
        <a:ea typeface="+mn-ea"/>
        <a:cs typeface="+mn-cs"/>
      </a:defRPr>
    </a:lvl4pPr>
    <a:lvl5pPr marL="7050207" algn="l" defTabSz="3525103" rtl="0" eaLnBrk="1" latinLnBrk="0" hangingPunct="1">
      <a:defRPr sz="6939" kern="1200">
        <a:solidFill>
          <a:schemeClr val="tx1"/>
        </a:solidFill>
        <a:latin typeface="+mn-lt"/>
        <a:ea typeface="+mn-ea"/>
        <a:cs typeface="+mn-cs"/>
      </a:defRPr>
    </a:lvl5pPr>
    <a:lvl6pPr marL="8812759" algn="l" defTabSz="3525103" rtl="0" eaLnBrk="1" latinLnBrk="0" hangingPunct="1">
      <a:defRPr sz="6939" kern="1200">
        <a:solidFill>
          <a:schemeClr val="tx1"/>
        </a:solidFill>
        <a:latin typeface="+mn-lt"/>
        <a:ea typeface="+mn-ea"/>
        <a:cs typeface="+mn-cs"/>
      </a:defRPr>
    </a:lvl6pPr>
    <a:lvl7pPr marL="10575310" algn="l" defTabSz="3525103" rtl="0" eaLnBrk="1" latinLnBrk="0" hangingPunct="1">
      <a:defRPr sz="6939" kern="1200">
        <a:solidFill>
          <a:schemeClr val="tx1"/>
        </a:solidFill>
        <a:latin typeface="+mn-lt"/>
        <a:ea typeface="+mn-ea"/>
        <a:cs typeface="+mn-cs"/>
      </a:defRPr>
    </a:lvl7pPr>
    <a:lvl8pPr marL="12337862" algn="l" defTabSz="3525103" rtl="0" eaLnBrk="1" latinLnBrk="0" hangingPunct="1">
      <a:defRPr sz="6939" kern="1200">
        <a:solidFill>
          <a:schemeClr val="tx1"/>
        </a:solidFill>
        <a:latin typeface="+mn-lt"/>
        <a:ea typeface="+mn-ea"/>
        <a:cs typeface="+mn-cs"/>
      </a:defRPr>
    </a:lvl8pPr>
    <a:lvl9pPr marL="14100414" algn="l" defTabSz="3525103" rtl="0" eaLnBrk="1" latinLnBrk="0" hangingPunct="1">
      <a:defRPr sz="69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E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4C1A8A3-306A-4EB7-A6B1-4F7E0EB9C5D6}" styleName="Mittlere Formatvorlage 3 - Akz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>
        <p:scale>
          <a:sx n="50" d="100"/>
          <a:sy n="50" d="100"/>
        </p:scale>
        <p:origin x="-102" y="-4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Mappe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sz="2800" b="1" dirty="0">
                <a:solidFill>
                  <a:schemeClr val="tx2"/>
                </a:solidFill>
              </a:rPr>
              <a:t>Einsatz von digitalen Technologien für Menschen mit Behinderungen nach Digitalisierungsgrad von Betrieben</a:t>
            </a:r>
          </a:p>
        </c:rich>
      </c:tx>
      <c:layout>
        <c:manualLayout>
          <c:xMode val="edge"/>
          <c:yMode val="edge"/>
          <c:x val="0.13396242987301368"/>
          <c:y val="2.77338665509662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'digiGrad digiHilfsmittel gew'!$J$16</c:f>
              <c:strCache>
                <c:ptCount val="1"/>
                <c:pt idx="0">
                  <c:v>niedrig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'digiGrad digiHilfsmittel gew'!$I$17:$I$20</c:f>
              <c:strCache>
                <c:ptCount val="4"/>
                <c:pt idx="0">
                  <c:v>Barrierefreie Lernmedien</c:v>
                </c:pt>
                <c:pt idx="1">
                  <c:v>Barrierefreie Software</c:v>
                </c:pt>
                <c:pt idx="2">
                  <c:v>behinderungskompensierende Technologien</c:v>
                </c:pt>
                <c:pt idx="3">
                  <c:v>Ein-/Ausgabegeräte für Computer</c:v>
                </c:pt>
              </c:strCache>
            </c:strRef>
          </c:cat>
          <c:val>
            <c:numRef>
              <c:f>'digiGrad digiHilfsmittel gew'!$J$17:$J$20</c:f>
              <c:numCache>
                <c:formatCode>0%</c:formatCode>
                <c:ptCount val="4"/>
                <c:pt idx="0">
                  <c:v>0.03</c:v>
                </c:pt>
                <c:pt idx="1">
                  <c:v>0.02</c:v>
                </c:pt>
                <c:pt idx="2">
                  <c:v>7.0000000000000007E-2</c:v>
                </c:pt>
                <c:pt idx="3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B6-4620-A371-D830B5E7A3FE}"/>
            </c:ext>
          </c:extLst>
        </c:ser>
        <c:ser>
          <c:idx val="1"/>
          <c:order val="1"/>
          <c:tx>
            <c:strRef>
              <c:f>'digiGrad digiHilfsmittel gew'!$K$16</c:f>
              <c:strCache>
                <c:ptCount val="1"/>
                <c:pt idx="0">
                  <c:v>mittel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'digiGrad digiHilfsmittel gew'!$I$17:$I$20</c:f>
              <c:strCache>
                <c:ptCount val="4"/>
                <c:pt idx="0">
                  <c:v>Barrierefreie Lernmedien</c:v>
                </c:pt>
                <c:pt idx="1">
                  <c:v>Barrierefreie Software</c:v>
                </c:pt>
                <c:pt idx="2">
                  <c:v>behinderungskompensierende Technologien</c:v>
                </c:pt>
                <c:pt idx="3">
                  <c:v>Ein-/Ausgabegeräte für Computer</c:v>
                </c:pt>
              </c:strCache>
            </c:strRef>
          </c:cat>
          <c:val>
            <c:numRef>
              <c:f>'digiGrad digiHilfsmittel gew'!$K$17:$K$20</c:f>
              <c:numCache>
                <c:formatCode>0%</c:formatCode>
                <c:ptCount val="4"/>
                <c:pt idx="0">
                  <c:v>0.39</c:v>
                </c:pt>
                <c:pt idx="1">
                  <c:v>0.09</c:v>
                </c:pt>
                <c:pt idx="2">
                  <c:v>0.19</c:v>
                </c:pt>
                <c:pt idx="3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B6-4620-A371-D830B5E7A3FE}"/>
            </c:ext>
          </c:extLst>
        </c:ser>
        <c:ser>
          <c:idx val="2"/>
          <c:order val="2"/>
          <c:tx>
            <c:strRef>
              <c:f>'digiGrad digiHilfsmittel gew'!$L$16</c:f>
              <c:strCache>
                <c:ptCount val="1"/>
                <c:pt idx="0">
                  <c:v>hoch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'digiGrad digiHilfsmittel gew'!$I$17:$I$20</c:f>
              <c:strCache>
                <c:ptCount val="4"/>
                <c:pt idx="0">
                  <c:v>Barrierefreie Lernmedien</c:v>
                </c:pt>
                <c:pt idx="1">
                  <c:v>Barrierefreie Software</c:v>
                </c:pt>
                <c:pt idx="2">
                  <c:v>behinderungskompensierende Technologien</c:v>
                </c:pt>
                <c:pt idx="3">
                  <c:v>Ein-/Ausgabegeräte für Computer</c:v>
                </c:pt>
              </c:strCache>
            </c:strRef>
          </c:cat>
          <c:val>
            <c:numRef>
              <c:f>'digiGrad digiHilfsmittel gew'!$L$17:$L$20</c:f>
              <c:numCache>
                <c:formatCode>0%</c:formatCode>
                <c:ptCount val="4"/>
                <c:pt idx="0">
                  <c:v>0.46</c:v>
                </c:pt>
                <c:pt idx="1">
                  <c:v>0.13</c:v>
                </c:pt>
                <c:pt idx="2">
                  <c:v>0.28999999999999998</c:v>
                </c:pt>
                <c:pt idx="3">
                  <c:v>0.53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B6-4620-A371-D830B5E7A3F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680165368"/>
        <c:axId val="680165696"/>
      </c:barChart>
      <c:catAx>
        <c:axId val="6801653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80165696"/>
        <c:crosses val="autoZero"/>
        <c:auto val="1"/>
        <c:lblAlgn val="ctr"/>
        <c:lblOffset val="100"/>
        <c:noMultiLvlLbl val="0"/>
      </c:catAx>
      <c:valAx>
        <c:axId val="6801656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80165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solidFill>
        <a:srgbClr val="002060"/>
      </a:solidFill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sz="2800" b="1" baseline="0" dirty="0">
                <a:solidFill>
                  <a:schemeClr val="tx2"/>
                </a:solidFill>
              </a:rPr>
              <a:t>Konzepte und Institutionen zur Inklusionsförderung</a:t>
            </a:r>
            <a:endParaRPr lang="de-DE" sz="2800" b="1" dirty="0">
              <a:solidFill>
                <a:schemeClr val="tx2"/>
              </a:solidFill>
            </a:endParaRPr>
          </a:p>
        </c:rich>
      </c:tx>
      <c:layout>
        <c:manualLayout>
          <c:xMode val="edge"/>
          <c:yMode val="edge"/>
          <c:x val="0.16053065661454929"/>
          <c:y val="1.80165397509414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>
        <c:manualLayout>
          <c:layoutTarget val="inner"/>
          <c:xMode val="edge"/>
          <c:yMode val="edge"/>
          <c:x val="0.46284645669291341"/>
          <c:y val="0.19670510708401978"/>
          <c:w val="0.50659798775153109"/>
          <c:h val="0.7428885227896759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Tabelle2!$B$8:$B$11</c:f>
              <c:strCache>
                <c:ptCount val="4"/>
                <c:pt idx="0">
                  <c:v>weitere Maßnahmen der betrieblichen Gesundheitsförderung</c:v>
                </c:pt>
                <c:pt idx="1">
                  <c:v>Schwerbehindertenvertretung im Betrieb</c:v>
                </c:pt>
                <c:pt idx="2">
                  <c:v>Diversity-Management-Konzept</c:v>
                </c:pt>
                <c:pt idx="3">
                  <c:v>Betriebliches Eingliederungsmanagement</c:v>
                </c:pt>
              </c:strCache>
            </c:strRef>
          </c:cat>
          <c:val>
            <c:numRef>
              <c:f>Tabelle2!$C$8:$C$11</c:f>
              <c:numCache>
                <c:formatCode>0%</c:formatCode>
                <c:ptCount val="4"/>
                <c:pt idx="0">
                  <c:v>0.25</c:v>
                </c:pt>
                <c:pt idx="1">
                  <c:v>0.04</c:v>
                </c:pt>
                <c:pt idx="2">
                  <c:v>0.06</c:v>
                </c:pt>
                <c:pt idx="3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72-4578-BB20-6E4506F89F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54034824"/>
        <c:axId val="454036792"/>
      </c:barChart>
      <c:catAx>
        <c:axId val="454034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54036792"/>
        <c:crosses val="autoZero"/>
        <c:auto val="1"/>
        <c:lblAlgn val="ctr"/>
        <c:lblOffset val="100"/>
        <c:noMultiLvlLbl val="0"/>
      </c:catAx>
      <c:valAx>
        <c:axId val="45403679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54034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563111542780718"/>
          <c:y val="0.22362869198312235"/>
          <c:w val="0.46427377260606789"/>
          <c:h val="0.5417777751405791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Tabelle1!$B$6</c:f>
              <c:strCache>
                <c:ptCount val="1"/>
                <c:pt idx="0">
                  <c:v>trifft voll / ziemlich zu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6.0499480501767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6BD-4200-8987-4209BD547F92}"/>
                </c:ext>
              </c:extLst>
            </c:dLbl>
            <c:dLbl>
              <c:idx val="1"/>
              <c:layout>
                <c:manualLayout>
                  <c:x val="-3.952293944860053E-3"/>
                  <c:y val="-9.2341312344802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6BD-4200-8987-4209BD547F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Tabelle1!$C$5:$D$5</c:f>
              <c:strCache>
                <c:ptCount val="2"/>
                <c:pt idx="0">
                  <c:v>Die Schwerbehindertenquote im Betrieb soll erhöht werden</c:v>
                </c:pt>
                <c:pt idx="1">
                  <c:v>Unsere Führungskräfte beabsichtigen Maßnahmen zur Inklusion im Betrieb auszubauen</c:v>
                </c:pt>
              </c:strCache>
            </c:strRef>
          </c:cat>
          <c:val>
            <c:numRef>
              <c:f>Tabelle1!$C$6:$D$6</c:f>
              <c:numCache>
                <c:formatCode>0%</c:formatCode>
                <c:ptCount val="2"/>
                <c:pt idx="0">
                  <c:v>0.05</c:v>
                </c:pt>
                <c:pt idx="1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BD-4200-8987-4209BD547F92}"/>
            </c:ext>
          </c:extLst>
        </c:ser>
        <c:ser>
          <c:idx val="1"/>
          <c:order val="1"/>
          <c:tx>
            <c:strRef>
              <c:f>Tabelle1!$B$7</c:f>
              <c:strCache>
                <c:ptCount val="1"/>
                <c:pt idx="0">
                  <c:v>trifft teilweise zu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Tabelle1!$C$5:$D$5</c:f>
              <c:strCache>
                <c:ptCount val="2"/>
                <c:pt idx="0">
                  <c:v>Die Schwerbehindertenquote im Betrieb soll erhöht werden</c:v>
                </c:pt>
                <c:pt idx="1">
                  <c:v>Unsere Führungskräfte beabsichtigen Maßnahmen zur Inklusion im Betrieb auszubauen</c:v>
                </c:pt>
              </c:strCache>
            </c:strRef>
          </c:cat>
          <c:val>
            <c:numRef>
              <c:f>Tabelle1!$C$7:$D$7</c:f>
              <c:numCache>
                <c:formatCode>0%</c:formatCode>
                <c:ptCount val="2"/>
                <c:pt idx="0">
                  <c:v>0.1</c:v>
                </c:pt>
                <c:pt idx="1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BD-4200-8987-4209BD547F92}"/>
            </c:ext>
          </c:extLst>
        </c:ser>
        <c:ser>
          <c:idx val="2"/>
          <c:order val="2"/>
          <c:tx>
            <c:strRef>
              <c:f>Tabelle1!$B$8</c:f>
              <c:strCache>
                <c:ptCount val="1"/>
                <c:pt idx="0">
                  <c:v>trifft weniger / gar nicht zu</c:v>
                </c:pt>
              </c:strCache>
            </c:strRef>
          </c:tx>
          <c:spPr>
            <a:solidFill>
              <a:srgbClr val="EF904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Tabelle1!$C$5:$D$5</c:f>
              <c:strCache>
                <c:ptCount val="2"/>
                <c:pt idx="0">
                  <c:v>Die Schwerbehindertenquote im Betrieb soll erhöht werden</c:v>
                </c:pt>
                <c:pt idx="1">
                  <c:v>Unsere Führungskräfte beabsichtigen Maßnahmen zur Inklusion im Betrieb auszubauen</c:v>
                </c:pt>
              </c:strCache>
            </c:strRef>
          </c:cat>
          <c:val>
            <c:numRef>
              <c:f>Tabelle1!$C$8:$D$8</c:f>
              <c:numCache>
                <c:formatCode>0%</c:formatCode>
                <c:ptCount val="2"/>
                <c:pt idx="0">
                  <c:v>0.86</c:v>
                </c:pt>
                <c:pt idx="1">
                  <c:v>0.84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BD-4200-8987-4209BD547F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7979336"/>
        <c:axId val="417972120"/>
      </c:barChart>
      <c:catAx>
        <c:axId val="4179793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6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17972120"/>
        <c:crosses val="autoZero"/>
        <c:auto val="1"/>
        <c:lblAlgn val="l"/>
        <c:lblOffset val="100"/>
        <c:noMultiLvlLbl val="0"/>
      </c:catAx>
      <c:valAx>
        <c:axId val="417972120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17979336"/>
        <c:crosses val="autoZero"/>
        <c:crossBetween val="between"/>
        <c:majorUnit val="0.25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solidFill>
        <a:srgbClr val="002060"/>
      </a:solidFill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0.2527</cdr:x>
      <cdr:y>0.08564</cdr:y>
    </cdr:from>
    <cdr:to>
      <cdr:x>0.77083</cdr:x>
      <cdr:y>0.19706</cdr:y>
    </cdr:to>
    <cdr:sp macro="" textlink="">
      <cdr:nvSpPr>
        <cdr:cNvPr id="2" name="Textfeld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248082" y="409620"/>
          <a:ext cx="6659678" cy="532903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20000"/>
            <a:lumOff val="80000"/>
          </a:schemeClr>
        </a:solidFill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spAutoFit/>
        </a:bodyPr>
        <a:lstStyle xmlns:a="http://schemas.openxmlformats.org/drawingml/2006/main"/>
        <a:p xmlns:a="http://schemas.openxmlformats.org/drawingml/2006/main">
          <a:pPr algn="ctr">
            <a:lnSpc>
              <a:spcPct val="107000"/>
            </a:lnSpc>
            <a:spcAft>
              <a:spcPts val="800"/>
            </a:spcAft>
          </a:pPr>
          <a:r>
            <a:rPr lang="de-DE" sz="2800" b="1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Prospektive Inklusionsorientierung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6B66F8-7E73-4F82-B09F-88FB7D334088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1143000"/>
            <a:ext cx="2203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11844D-C986-4A01-948E-518D2B8780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2451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5049" y="7011132"/>
            <a:ext cx="26010553" cy="14914762"/>
          </a:xfrm>
        </p:spPr>
        <p:txBody>
          <a:bodyPr anchor="b"/>
          <a:lstStyle>
            <a:lvl1pPr algn="ctr">
              <a:defRPr sz="20079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5081" y="22501064"/>
            <a:ext cx="22950488" cy="10343147"/>
          </a:xfrm>
        </p:spPr>
        <p:txBody>
          <a:bodyPr/>
          <a:lstStyle>
            <a:lvl1pPr marL="0" indent="0" algn="ctr">
              <a:buNone/>
              <a:defRPr sz="8032"/>
            </a:lvl1pPr>
            <a:lvl2pPr marL="1530020" indent="0" algn="ctr">
              <a:buNone/>
              <a:defRPr sz="6693"/>
            </a:lvl2pPr>
            <a:lvl3pPr marL="3060040" indent="0" algn="ctr">
              <a:buNone/>
              <a:defRPr sz="6024"/>
            </a:lvl3pPr>
            <a:lvl4pPr marL="4590059" indent="0" algn="ctr">
              <a:buNone/>
              <a:defRPr sz="5354"/>
            </a:lvl4pPr>
            <a:lvl5pPr marL="6120079" indent="0" algn="ctr">
              <a:buNone/>
              <a:defRPr sz="5354"/>
            </a:lvl5pPr>
            <a:lvl6pPr marL="7650099" indent="0" algn="ctr">
              <a:buNone/>
              <a:defRPr sz="5354"/>
            </a:lvl6pPr>
            <a:lvl7pPr marL="9180119" indent="0" algn="ctr">
              <a:buNone/>
              <a:defRPr sz="5354"/>
            </a:lvl7pPr>
            <a:lvl8pPr marL="10710139" indent="0" algn="ctr">
              <a:buNone/>
              <a:defRPr sz="5354"/>
            </a:lvl8pPr>
            <a:lvl9pPr marL="12240158" indent="0" algn="ctr">
              <a:buNone/>
              <a:defRPr sz="5354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1601-72FC-4759-981E-5012F6CC7EF1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1F9B-1220-419A-BD26-80EC2293F0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7604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1601-72FC-4759-981E-5012F6CC7EF1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1F9B-1220-419A-BD26-80EC2293F0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446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898592" y="2280848"/>
            <a:ext cx="6598265" cy="3630515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3797" y="2280848"/>
            <a:ext cx="19412287" cy="36305153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1601-72FC-4759-981E-5012F6CC7EF1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1F9B-1220-419A-BD26-80EC2293F0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7073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1601-72FC-4759-981E-5012F6CC7EF1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1F9B-1220-419A-BD26-80EC2293F0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0439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7858" y="10680331"/>
            <a:ext cx="26393061" cy="17820361"/>
          </a:xfrm>
        </p:spPr>
        <p:txBody>
          <a:bodyPr anchor="b"/>
          <a:lstStyle>
            <a:lvl1pPr>
              <a:defRPr sz="20079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7858" y="28669280"/>
            <a:ext cx="26393061" cy="9371307"/>
          </a:xfrm>
        </p:spPr>
        <p:txBody>
          <a:bodyPr/>
          <a:lstStyle>
            <a:lvl1pPr marL="0" indent="0">
              <a:buNone/>
              <a:defRPr sz="8032">
                <a:solidFill>
                  <a:schemeClr val="tx1"/>
                </a:solidFill>
              </a:defRPr>
            </a:lvl1pPr>
            <a:lvl2pPr marL="1530020" indent="0">
              <a:buNone/>
              <a:defRPr sz="6693">
                <a:solidFill>
                  <a:schemeClr val="tx1">
                    <a:tint val="75000"/>
                  </a:schemeClr>
                </a:solidFill>
              </a:defRPr>
            </a:lvl2pPr>
            <a:lvl3pPr marL="3060040" indent="0">
              <a:buNone/>
              <a:defRPr sz="6024">
                <a:solidFill>
                  <a:schemeClr val="tx1">
                    <a:tint val="75000"/>
                  </a:schemeClr>
                </a:solidFill>
              </a:defRPr>
            </a:lvl3pPr>
            <a:lvl4pPr marL="459005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4pPr>
            <a:lvl5pPr marL="612007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5pPr>
            <a:lvl6pPr marL="765009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6pPr>
            <a:lvl7pPr marL="918011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7pPr>
            <a:lvl8pPr marL="1071013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8pPr>
            <a:lvl9pPr marL="12240158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1601-72FC-4759-981E-5012F6CC7EF1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1F9B-1220-419A-BD26-80EC2293F0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9903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3795" y="11404240"/>
            <a:ext cx="13005276" cy="27181761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1579" y="11404240"/>
            <a:ext cx="13005276" cy="27181761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1601-72FC-4759-981E-5012F6CC7EF1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1F9B-1220-419A-BD26-80EC2293F0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4844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2280857"/>
            <a:ext cx="26393061" cy="828047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7784" y="10501820"/>
            <a:ext cx="12945507" cy="5146780"/>
          </a:xfrm>
        </p:spPr>
        <p:txBody>
          <a:bodyPr anchor="b"/>
          <a:lstStyle>
            <a:lvl1pPr marL="0" indent="0">
              <a:buNone/>
              <a:defRPr sz="8032" b="1"/>
            </a:lvl1pPr>
            <a:lvl2pPr marL="1530020" indent="0">
              <a:buNone/>
              <a:defRPr sz="6693" b="1"/>
            </a:lvl2pPr>
            <a:lvl3pPr marL="3060040" indent="0">
              <a:buNone/>
              <a:defRPr sz="6024" b="1"/>
            </a:lvl3pPr>
            <a:lvl4pPr marL="4590059" indent="0">
              <a:buNone/>
              <a:defRPr sz="5354" b="1"/>
            </a:lvl4pPr>
            <a:lvl5pPr marL="6120079" indent="0">
              <a:buNone/>
              <a:defRPr sz="5354" b="1"/>
            </a:lvl5pPr>
            <a:lvl6pPr marL="7650099" indent="0">
              <a:buNone/>
              <a:defRPr sz="5354" b="1"/>
            </a:lvl6pPr>
            <a:lvl7pPr marL="9180119" indent="0">
              <a:buNone/>
              <a:defRPr sz="5354" b="1"/>
            </a:lvl7pPr>
            <a:lvl8pPr marL="10710139" indent="0">
              <a:buNone/>
              <a:defRPr sz="5354" b="1"/>
            </a:lvl8pPr>
            <a:lvl9pPr marL="12240158" indent="0">
              <a:buNone/>
              <a:defRPr sz="5354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7784" y="15648601"/>
            <a:ext cx="12945507" cy="23016734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91581" y="10501820"/>
            <a:ext cx="13009262" cy="5146780"/>
          </a:xfrm>
        </p:spPr>
        <p:txBody>
          <a:bodyPr anchor="b"/>
          <a:lstStyle>
            <a:lvl1pPr marL="0" indent="0">
              <a:buNone/>
              <a:defRPr sz="8032" b="1"/>
            </a:lvl1pPr>
            <a:lvl2pPr marL="1530020" indent="0">
              <a:buNone/>
              <a:defRPr sz="6693" b="1"/>
            </a:lvl2pPr>
            <a:lvl3pPr marL="3060040" indent="0">
              <a:buNone/>
              <a:defRPr sz="6024" b="1"/>
            </a:lvl3pPr>
            <a:lvl4pPr marL="4590059" indent="0">
              <a:buNone/>
              <a:defRPr sz="5354" b="1"/>
            </a:lvl4pPr>
            <a:lvl5pPr marL="6120079" indent="0">
              <a:buNone/>
              <a:defRPr sz="5354" b="1"/>
            </a:lvl5pPr>
            <a:lvl6pPr marL="7650099" indent="0">
              <a:buNone/>
              <a:defRPr sz="5354" b="1"/>
            </a:lvl6pPr>
            <a:lvl7pPr marL="9180119" indent="0">
              <a:buNone/>
              <a:defRPr sz="5354" b="1"/>
            </a:lvl7pPr>
            <a:lvl8pPr marL="10710139" indent="0">
              <a:buNone/>
              <a:defRPr sz="5354" b="1"/>
            </a:lvl8pPr>
            <a:lvl9pPr marL="12240158" indent="0">
              <a:buNone/>
              <a:defRPr sz="5354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91581" y="15648601"/>
            <a:ext cx="13009262" cy="23016734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1601-72FC-4759-981E-5012F6CC7EF1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1F9B-1220-419A-BD26-80EC2293F0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0597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1601-72FC-4759-981E-5012F6CC7EF1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1F9B-1220-419A-BD26-80EC2293F0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9638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1601-72FC-4759-981E-5012F6CC7EF1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1F9B-1220-419A-BD26-80EC2293F0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2440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2856018"/>
            <a:ext cx="9869506" cy="9996064"/>
          </a:xfrm>
        </p:spPr>
        <p:txBody>
          <a:bodyPr anchor="b"/>
          <a:lstStyle>
            <a:lvl1pPr>
              <a:defRPr sz="10709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9262" y="6168216"/>
            <a:ext cx="15491579" cy="30444362"/>
          </a:xfrm>
        </p:spPr>
        <p:txBody>
          <a:bodyPr/>
          <a:lstStyle>
            <a:lvl1pPr>
              <a:defRPr sz="10709"/>
            </a:lvl1pPr>
            <a:lvl2pPr>
              <a:defRPr sz="9370"/>
            </a:lvl2pPr>
            <a:lvl3pPr>
              <a:defRPr sz="8032"/>
            </a:lvl3pPr>
            <a:lvl4pPr>
              <a:defRPr sz="6693"/>
            </a:lvl4pPr>
            <a:lvl5pPr>
              <a:defRPr sz="6693"/>
            </a:lvl5pPr>
            <a:lvl6pPr>
              <a:defRPr sz="6693"/>
            </a:lvl6pPr>
            <a:lvl7pPr>
              <a:defRPr sz="6693"/>
            </a:lvl7pPr>
            <a:lvl8pPr>
              <a:defRPr sz="6693"/>
            </a:lvl8pPr>
            <a:lvl9pPr>
              <a:defRPr sz="6693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7780" y="12852082"/>
            <a:ext cx="9869506" cy="23810073"/>
          </a:xfrm>
        </p:spPr>
        <p:txBody>
          <a:bodyPr/>
          <a:lstStyle>
            <a:lvl1pPr marL="0" indent="0">
              <a:buNone/>
              <a:defRPr sz="5354"/>
            </a:lvl1pPr>
            <a:lvl2pPr marL="1530020" indent="0">
              <a:buNone/>
              <a:defRPr sz="4685"/>
            </a:lvl2pPr>
            <a:lvl3pPr marL="3060040" indent="0">
              <a:buNone/>
              <a:defRPr sz="4016"/>
            </a:lvl3pPr>
            <a:lvl4pPr marL="4590059" indent="0">
              <a:buNone/>
              <a:defRPr sz="3347"/>
            </a:lvl4pPr>
            <a:lvl5pPr marL="6120079" indent="0">
              <a:buNone/>
              <a:defRPr sz="3347"/>
            </a:lvl5pPr>
            <a:lvl6pPr marL="7650099" indent="0">
              <a:buNone/>
              <a:defRPr sz="3347"/>
            </a:lvl6pPr>
            <a:lvl7pPr marL="9180119" indent="0">
              <a:buNone/>
              <a:defRPr sz="3347"/>
            </a:lvl7pPr>
            <a:lvl8pPr marL="10710139" indent="0">
              <a:buNone/>
              <a:defRPr sz="3347"/>
            </a:lvl8pPr>
            <a:lvl9pPr marL="12240158" indent="0">
              <a:buNone/>
              <a:defRPr sz="3347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1601-72FC-4759-981E-5012F6CC7EF1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1F9B-1220-419A-BD26-80EC2293F0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252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2856018"/>
            <a:ext cx="9869506" cy="9996064"/>
          </a:xfrm>
        </p:spPr>
        <p:txBody>
          <a:bodyPr anchor="b"/>
          <a:lstStyle>
            <a:lvl1pPr>
              <a:defRPr sz="10709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009262" y="6168216"/>
            <a:ext cx="15491579" cy="30444362"/>
          </a:xfrm>
        </p:spPr>
        <p:txBody>
          <a:bodyPr anchor="t"/>
          <a:lstStyle>
            <a:lvl1pPr marL="0" indent="0">
              <a:buNone/>
              <a:defRPr sz="10709"/>
            </a:lvl1pPr>
            <a:lvl2pPr marL="1530020" indent="0">
              <a:buNone/>
              <a:defRPr sz="9370"/>
            </a:lvl2pPr>
            <a:lvl3pPr marL="3060040" indent="0">
              <a:buNone/>
              <a:defRPr sz="8032"/>
            </a:lvl3pPr>
            <a:lvl4pPr marL="4590059" indent="0">
              <a:buNone/>
              <a:defRPr sz="6693"/>
            </a:lvl4pPr>
            <a:lvl5pPr marL="6120079" indent="0">
              <a:buNone/>
              <a:defRPr sz="6693"/>
            </a:lvl5pPr>
            <a:lvl6pPr marL="7650099" indent="0">
              <a:buNone/>
              <a:defRPr sz="6693"/>
            </a:lvl6pPr>
            <a:lvl7pPr marL="9180119" indent="0">
              <a:buNone/>
              <a:defRPr sz="6693"/>
            </a:lvl7pPr>
            <a:lvl8pPr marL="10710139" indent="0">
              <a:buNone/>
              <a:defRPr sz="6693"/>
            </a:lvl8pPr>
            <a:lvl9pPr marL="12240158" indent="0">
              <a:buNone/>
              <a:defRPr sz="6693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7780" y="12852082"/>
            <a:ext cx="9869506" cy="23810073"/>
          </a:xfrm>
        </p:spPr>
        <p:txBody>
          <a:bodyPr/>
          <a:lstStyle>
            <a:lvl1pPr marL="0" indent="0">
              <a:buNone/>
              <a:defRPr sz="5354"/>
            </a:lvl1pPr>
            <a:lvl2pPr marL="1530020" indent="0">
              <a:buNone/>
              <a:defRPr sz="4685"/>
            </a:lvl2pPr>
            <a:lvl3pPr marL="3060040" indent="0">
              <a:buNone/>
              <a:defRPr sz="4016"/>
            </a:lvl3pPr>
            <a:lvl4pPr marL="4590059" indent="0">
              <a:buNone/>
              <a:defRPr sz="3347"/>
            </a:lvl4pPr>
            <a:lvl5pPr marL="6120079" indent="0">
              <a:buNone/>
              <a:defRPr sz="3347"/>
            </a:lvl5pPr>
            <a:lvl6pPr marL="7650099" indent="0">
              <a:buNone/>
              <a:defRPr sz="3347"/>
            </a:lvl6pPr>
            <a:lvl7pPr marL="9180119" indent="0">
              <a:buNone/>
              <a:defRPr sz="3347"/>
            </a:lvl7pPr>
            <a:lvl8pPr marL="10710139" indent="0">
              <a:buNone/>
              <a:defRPr sz="3347"/>
            </a:lvl8pPr>
            <a:lvl9pPr marL="12240158" indent="0">
              <a:buNone/>
              <a:defRPr sz="3347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1601-72FC-4759-981E-5012F6CC7EF1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1F9B-1220-419A-BD26-80EC2293F0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7815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3795" y="2280857"/>
            <a:ext cx="26393061" cy="8280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3795" y="11404240"/>
            <a:ext cx="26393061" cy="27181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03795" y="39706598"/>
            <a:ext cx="6885146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41601-72FC-4759-981E-5012F6CC7EF1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36466" y="39706598"/>
            <a:ext cx="10327719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11709" y="39706598"/>
            <a:ext cx="6885146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C1F9B-1220-419A-BD26-80EC2293F0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2074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60040" rtl="0" eaLnBrk="1" latinLnBrk="0" hangingPunct="1">
        <a:lnSpc>
          <a:spcPct val="90000"/>
        </a:lnSpc>
        <a:spcBef>
          <a:spcPct val="0"/>
        </a:spcBef>
        <a:buNone/>
        <a:defRPr sz="147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65010" indent="-765010" algn="l" defTabSz="3060040" rtl="0" eaLnBrk="1" latinLnBrk="0" hangingPunct="1">
        <a:lnSpc>
          <a:spcPct val="90000"/>
        </a:lnSpc>
        <a:spcBef>
          <a:spcPts val="3347"/>
        </a:spcBef>
        <a:buFont typeface="Arial" panose="020B0604020202020204" pitchFamily="34" charset="0"/>
        <a:buChar char="•"/>
        <a:defRPr sz="9370" kern="1200">
          <a:solidFill>
            <a:schemeClr val="tx1"/>
          </a:solidFill>
          <a:latin typeface="+mn-lt"/>
          <a:ea typeface="+mn-ea"/>
          <a:cs typeface="+mn-cs"/>
        </a:defRPr>
      </a:lvl1pPr>
      <a:lvl2pPr marL="2295030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8032" kern="1200">
          <a:solidFill>
            <a:schemeClr val="tx1"/>
          </a:solidFill>
          <a:latin typeface="+mn-lt"/>
          <a:ea typeface="+mn-ea"/>
          <a:cs typeface="+mn-cs"/>
        </a:defRPr>
      </a:lvl2pPr>
      <a:lvl3pPr marL="3825050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693" kern="1200">
          <a:solidFill>
            <a:schemeClr val="tx1"/>
          </a:solidFill>
          <a:latin typeface="+mn-lt"/>
          <a:ea typeface="+mn-ea"/>
          <a:cs typeface="+mn-cs"/>
        </a:defRPr>
      </a:lvl3pPr>
      <a:lvl4pPr marL="535506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4pPr>
      <a:lvl5pPr marL="688508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5pPr>
      <a:lvl6pPr marL="841510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6pPr>
      <a:lvl7pPr marL="994512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7pPr>
      <a:lvl8pPr marL="1147514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8pPr>
      <a:lvl9pPr marL="13005168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1pPr>
      <a:lvl2pPr marL="1530020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2pPr>
      <a:lvl3pPr marL="3060040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3pPr>
      <a:lvl4pPr marL="459005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4pPr>
      <a:lvl5pPr marL="612007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5pPr>
      <a:lvl6pPr marL="765009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6pPr>
      <a:lvl7pPr marL="918011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7pPr>
      <a:lvl8pPr marL="1071013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8pPr>
      <a:lvl9pPr marL="12240158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18" Type="http://schemas.openxmlformats.org/officeDocument/2006/relationships/chart" Target="../charts/chart1.xml"/><Relationship Id="rId3" Type="http://schemas.openxmlformats.org/officeDocument/2006/relationships/image" Target="../media/image2.png"/><Relationship Id="rId21" Type="http://schemas.openxmlformats.org/officeDocument/2006/relationships/image" Target="../media/image15.png"/><Relationship Id="rId7" Type="http://schemas.openxmlformats.org/officeDocument/2006/relationships/image" Target="../media/image5.jpg"/><Relationship Id="rId12" Type="http://schemas.openxmlformats.org/officeDocument/2006/relationships/image" Target="../media/image10.jpeg"/><Relationship Id="rId17" Type="http://schemas.openxmlformats.org/officeDocument/2006/relationships/image" Target="../media/image14.png"/><Relationship Id="rId2" Type="http://schemas.openxmlformats.org/officeDocument/2006/relationships/image" Target="../media/image1.png"/><Relationship Id="rId16" Type="http://schemas.openxmlformats.org/officeDocument/2006/relationships/image" Target="../media/image13.png"/><Relationship Id="rId20" Type="http://schemas.openxmlformats.org/officeDocument/2006/relationships/chart" Target="../charts/chart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hyperlink" Target="http://www.qualifizierungspanel.de/" TargetMode="External"/><Relationship Id="rId10" Type="http://schemas.openxmlformats.org/officeDocument/2006/relationships/image" Target="../media/image8.jpeg"/><Relationship Id="rId19" Type="http://schemas.openxmlformats.org/officeDocument/2006/relationships/chart" Target="../charts/chart2.xml"/><Relationship Id="rId4" Type="http://schemas.openxmlformats.org/officeDocument/2006/relationships/image" Target="../media/image3.sv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hteck 64"/>
          <p:cNvSpPr/>
          <p:nvPr/>
        </p:nvSpPr>
        <p:spPr>
          <a:xfrm>
            <a:off x="766536" y="15250424"/>
            <a:ext cx="14220000" cy="2802715"/>
          </a:xfrm>
          <a:prstGeom prst="rect">
            <a:avLst/>
          </a:prstGeom>
          <a:solidFill>
            <a:srgbClr val="1F5777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u="sng" dirty="0">
              <a:solidFill>
                <a:srgbClr val="92D050"/>
              </a:solidFill>
            </a:endParaRPr>
          </a:p>
          <a:p>
            <a:endParaRPr lang="de-DE" u="sng" dirty="0">
              <a:solidFill>
                <a:srgbClr val="92D050"/>
              </a:solidFill>
            </a:endParaRPr>
          </a:p>
          <a:p>
            <a:endParaRPr lang="de-DE" u="sng" dirty="0">
              <a:solidFill>
                <a:srgbClr val="92D050"/>
              </a:solidFill>
            </a:endParaRPr>
          </a:p>
          <a:p>
            <a:endParaRPr lang="de-DE" u="sng" dirty="0">
              <a:solidFill>
                <a:srgbClr val="92D050"/>
              </a:solidFill>
            </a:endParaRPr>
          </a:p>
          <a:p>
            <a:r>
              <a:rPr lang="de-DE" dirty="0">
                <a:solidFill>
                  <a:srgbClr val="92D050"/>
                </a:solidFill>
              </a:rPr>
              <a:t> </a:t>
            </a:r>
          </a:p>
        </p:txBody>
      </p:sp>
      <p:sp>
        <p:nvSpPr>
          <p:cNvPr id="60" name="Rechteck 59"/>
          <p:cNvSpPr/>
          <p:nvPr/>
        </p:nvSpPr>
        <p:spPr>
          <a:xfrm>
            <a:off x="15571404" y="12095341"/>
            <a:ext cx="14204609" cy="11853117"/>
          </a:xfrm>
          <a:prstGeom prst="rect">
            <a:avLst/>
          </a:prstGeom>
          <a:solidFill>
            <a:srgbClr val="1F5777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Rechteck 54"/>
          <p:cNvSpPr/>
          <p:nvPr/>
        </p:nvSpPr>
        <p:spPr>
          <a:xfrm>
            <a:off x="803299" y="32409905"/>
            <a:ext cx="14220000" cy="6920095"/>
          </a:xfrm>
          <a:prstGeom prst="rect">
            <a:avLst/>
          </a:prstGeom>
          <a:solidFill>
            <a:srgbClr val="E8EE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28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5663661" y="6924485"/>
            <a:ext cx="14112352" cy="4965581"/>
          </a:xfrm>
          <a:prstGeom prst="rect">
            <a:avLst/>
          </a:prstGeom>
          <a:solidFill>
            <a:srgbClr val="1F5777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u="sng" dirty="0">
              <a:solidFill>
                <a:srgbClr val="92D050"/>
              </a:solidFill>
            </a:endParaRPr>
          </a:p>
          <a:p>
            <a:endParaRPr lang="de-DE" u="sng" dirty="0">
              <a:solidFill>
                <a:srgbClr val="92D050"/>
              </a:solidFill>
            </a:endParaRPr>
          </a:p>
          <a:p>
            <a:endParaRPr lang="de-DE" u="sng" dirty="0">
              <a:solidFill>
                <a:srgbClr val="92D050"/>
              </a:solidFill>
            </a:endParaRPr>
          </a:p>
          <a:p>
            <a:endParaRPr lang="de-DE" u="sng" dirty="0">
              <a:solidFill>
                <a:srgbClr val="92D050"/>
              </a:solidFill>
            </a:endParaRPr>
          </a:p>
          <a:p>
            <a:r>
              <a:rPr lang="de-DE" dirty="0">
                <a:solidFill>
                  <a:srgbClr val="92D050"/>
                </a:solidFill>
              </a:rPr>
              <a:t> 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675640" y="554672"/>
            <a:ext cx="29110782" cy="5327968"/>
          </a:xfrm>
          <a:prstGeom prst="rect">
            <a:avLst/>
          </a:prstGeom>
        </p:spPr>
      </p:pic>
      <p:sp>
        <p:nvSpPr>
          <p:cNvPr id="5" name="Textfeld 2"/>
          <p:cNvSpPr txBox="1">
            <a:spLocks noChangeArrowheads="1"/>
          </p:cNvSpPr>
          <p:nvPr/>
        </p:nvSpPr>
        <p:spPr bwMode="auto">
          <a:xfrm>
            <a:off x="7521747" y="1679340"/>
            <a:ext cx="2106651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de-DE" altLang="de-DE" sz="8000" b="1" i="1" dirty="0">
                <a:solidFill>
                  <a:schemeClr val="bg1"/>
                </a:solidFill>
              </a:rPr>
              <a:t>DABEI: Digitalisierung in der betrieblichen Ausbildung von Menschen mit Behinderung</a:t>
            </a:r>
          </a:p>
        </p:txBody>
      </p:sp>
      <p:pic>
        <p:nvPicPr>
          <p:cNvPr id="6" name="Grafik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5640" y="-713016"/>
            <a:ext cx="8204380" cy="5590330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766536" y="10089700"/>
            <a:ext cx="14158325" cy="4987438"/>
          </a:xfrm>
          <a:prstGeom prst="rect">
            <a:avLst/>
          </a:prstGeom>
          <a:solidFill>
            <a:srgbClr val="1F5777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/>
          </a:p>
        </p:txBody>
      </p:sp>
      <p:sp>
        <p:nvSpPr>
          <p:cNvPr id="9" name="Rechteck 8"/>
          <p:cNvSpPr/>
          <p:nvPr/>
        </p:nvSpPr>
        <p:spPr>
          <a:xfrm>
            <a:off x="15571404" y="33216746"/>
            <a:ext cx="14220000" cy="6174643"/>
          </a:xfrm>
          <a:prstGeom prst="rect">
            <a:avLst/>
          </a:prstGeom>
          <a:solidFill>
            <a:srgbClr val="1F5777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18673870" y="35240192"/>
            <a:ext cx="2520280" cy="28803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Foto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15651587" y="33319225"/>
            <a:ext cx="134471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000" dirty="0"/>
              <a:t>Projektteam</a:t>
            </a:r>
          </a:p>
        </p:txBody>
      </p:sp>
      <p:sp>
        <p:nvSpPr>
          <p:cNvPr id="14" name="Rechteck 13"/>
          <p:cNvSpPr/>
          <p:nvPr/>
        </p:nvSpPr>
        <p:spPr>
          <a:xfrm>
            <a:off x="716991" y="18385538"/>
            <a:ext cx="14220000" cy="13861680"/>
          </a:xfrm>
          <a:prstGeom prst="rect">
            <a:avLst/>
          </a:prstGeom>
          <a:solidFill>
            <a:srgbClr val="1F5777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/>
          <p:cNvSpPr/>
          <p:nvPr/>
        </p:nvSpPr>
        <p:spPr>
          <a:xfrm>
            <a:off x="15571404" y="24078712"/>
            <a:ext cx="14219999" cy="8839687"/>
          </a:xfrm>
          <a:prstGeom prst="rect">
            <a:avLst/>
          </a:prstGeom>
          <a:solidFill>
            <a:srgbClr val="1F5777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/>
          <p:cNvSpPr txBox="1"/>
          <p:nvPr/>
        </p:nvSpPr>
        <p:spPr>
          <a:xfrm>
            <a:off x="15725336" y="7028383"/>
            <a:ext cx="13609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b="1" dirty="0">
                <a:solidFill>
                  <a:schemeClr val="tx2"/>
                </a:solidFill>
              </a:rPr>
              <a:t>Betriebliche </a:t>
            </a:r>
            <a:r>
              <a:rPr lang="de-DE" sz="3600" b="1" dirty="0" smtClean="0">
                <a:solidFill>
                  <a:schemeClr val="tx2"/>
                </a:solidFill>
              </a:rPr>
              <a:t>Ausbildungsbeteiligung</a:t>
            </a:r>
            <a:endParaRPr lang="de-DE" sz="3600" b="1" dirty="0">
              <a:solidFill>
                <a:schemeClr val="tx2"/>
              </a:solidFill>
            </a:endParaRPr>
          </a:p>
        </p:txBody>
      </p:sp>
      <p:pic>
        <p:nvPicPr>
          <p:cNvPr id="20" name="Grafik 19" descr="Ein Bild, das Text, draußen, Metall enthält.&#10;&#10;Automatisch generierte Beschreibung">
            <a:extLst>
              <a:ext uri="{FF2B5EF4-FFF2-40B4-BE49-F238E27FC236}">
                <a16:creationId xmlns:a16="http://schemas.microsoft.com/office/drawing/2014/main" id="{6082D5AC-57BF-8E41-BD8F-BE42EAB32A5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66434" y="40433233"/>
            <a:ext cx="3199857" cy="1631927"/>
          </a:xfrm>
          <a:prstGeom prst="rect">
            <a:avLst/>
          </a:prstGeom>
        </p:spPr>
      </p:pic>
      <p:pic>
        <p:nvPicPr>
          <p:cNvPr id="21" name="Grafik 20" descr="C:\Users\Diekmann\Downloads\BMBF_CMYK_Gef_L_300dpi(3)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4889" y="39876693"/>
            <a:ext cx="4895036" cy="2763223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rafik 21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10" r="7343"/>
          <a:stretch/>
        </p:blipFill>
        <p:spPr>
          <a:xfrm>
            <a:off x="15655009" y="35263343"/>
            <a:ext cx="2695075" cy="2903776"/>
          </a:xfrm>
          <a:prstGeom prst="rect">
            <a:avLst/>
          </a:prstGeom>
        </p:spPr>
      </p:pic>
      <p:sp>
        <p:nvSpPr>
          <p:cNvPr id="23" name="Textfeld 22"/>
          <p:cNvSpPr txBox="1"/>
          <p:nvPr/>
        </p:nvSpPr>
        <p:spPr>
          <a:xfrm>
            <a:off x="14902475" y="38287792"/>
            <a:ext cx="41263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/>
              <a:t>Dr. S. I. Weller</a:t>
            </a:r>
          </a:p>
          <a:p>
            <a:pPr algn="ctr"/>
            <a:r>
              <a:rPr lang="de-DE" sz="2000" dirty="0"/>
              <a:t>0228 107-1311</a:t>
            </a:r>
          </a:p>
          <a:p>
            <a:pPr algn="ctr"/>
            <a:r>
              <a:rPr lang="de-DE" sz="2000" dirty="0"/>
              <a:t>Weller@bibb.de</a:t>
            </a:r>
          </a:p>
        </p:txBody>
      </p:sp>
      <p:pic>
        <p:nvPicPr>
          <p:cNvPr id="24" name="Grafik 2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93"/>
          <a:stretch/>
        </p:blipFill>
        <p:spPr>
          <a:xfrm>
            <a:off x="21708033" y="35239067"/>
            <a:ext cx="2360707" cy="2952328"/>
          </a:xfrm>
          <a:prstGeom prst="rect">
            <a:avLst/>
          </a:prstGeom>
        </p:spPr>
      </p:pic>
      <p:sp>
        <p:nvSpPr>
          <p:cNvPr id="26" name="Textfeld 25"/>
          <p:cNvSpPr txBox="1"/>
          <p:nvPr/>
        </p:nvSpPr>
        <p:spPr>
          <a:xfrm>
            <a:off x="20973968" y="38272475"/>
            <a:ext cx="43230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/>
              <a:t>David Samray</a:t>
            </a:r>
          </a:p>
          <a:p>
            <a:pPr algn="ctr"/>
            <a:r>
              <a:rPr lang="de-DE" sz="2000" dirty="0"/>
              <a:t>0228 107-1868</a:t>
            </a:r>
          </a:p>
          <a:p>
            <a:pPr algn="ctr"/>
            <a:r>
              <a:rPr lang="de-DE" sz="2000" dirty="0"/>
              <a:t>Samray@bibb.de</a:t>
            </a:r>
          </a:p>
        </p:txBody>
      </p:sp>
      <p:pic>
        <p:nvPicPr>
          <p:cNvPr id="27" name="Grafik 2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82623" y="35239067"/>
            <a:ext cx="2376264" cy="2909711"/>
          </a:xfrm>
          <a:prstGeom prst="rect">
            <a:avLst/>
          </a:prstGeom>
        </p:spPr>
      </p:pic>
      <p:sp>
        <p:nvSpPr>
          <p:cNvPr id="28" name="Textfeld 27"/>
          <p:cNvSpPr txBox="1"/>
          <p:nvPr/>
        </p:nvSpPr>
        <p:spPr>
          <a:xfrm>
            <a:off x="23325766" y="38273337"/>
            <a:ext cx="48965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/>
              <a:t>Tim Komorowski</a:t>
            </a:r>
          </a:p>
          <a:p>
            <a:pPr algn="ctr"/>
            <a:r>
              <a:rPr lang="de-DE" sz="2000" dirty="0"/>
              <a:t> +49 (0)228 107-1924</a:t>
            </a:r>
          </a:p>
          <a:p>
            <a:pPr algn="ctr"/>
            <a:r>
              <a:rPr lang="de-DE" sz="2000" dirty="0"/>
              <a:t>Tim.Komorowski@bibb.de</a:t>
            </a:r>
          </a:p>
        </p:txBody>
      </p:sp>
      <p:pic>
        <p:nvPicPr>
          <p:cNvPr id="29" name="Grafik 28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332"/>
          <a:stretch/>
        </p:blipFill>
        <p:spPr>
          <a:xfrm>
            <a:off x="27400500" y="35217758"/>
            <a:ext cx="2375513" cy="2952328"/>
          </a:xfrm>
          <a:prstGeom prst="rect">
            <a:avLst/>
          </a:prstGeom>
        </p:spPr>
      </p:pic>
      <p:sp>
        <p:nvSpPr>
          <p:cNvPr id="30" name="Textfeld 29"/>
          <p:cNvSpPr txBox="1"/>
          <p:nvPr/>
        </p:nvSpPr>
        <p:spPr>
          <a:xfrm>
            <a:off x="26525081" y="38252783"/>
            <a:ext cx="41263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/>
              <a:t>Alexander Schur</a:t>
            </a:r>
          </a:p>
          <a:p>
            <a:pPr algn="ctr"/>
            <a:r>
              <a:rPr lang="de-DE" sz="2000" dirty="0"/>
              <a:t>+49 (0)228 107-2201</a:t>
            </a:r>
          </a:p>
          <a:p>
            <a:pPr algn="ctr"/>
            <a:r>
              <a:rPr lang="de-DE" sz="2000" dirty="0"/>
              <a:t>Alexander.Schur@bibb.de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9385" y="39391389"/>
            <a:ext cx="2857500" cy="2857500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61" y="39790866"/>
            <a:ext cx="6175635" cy="2058545"/>
          </a:xfrm>
          <a:prstGeom prst="rect">
            <a:avLst/>
          </a:prstGeom>
        </p:spPr>
      </p:pic>
      <p:pic>
        <p:nvPicPr>
          <p:cNvPr id="32" name="Grafik 3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1853" y="23343983"/>
            <a:ext cx="13673877" cy="7950276"/>
          </a:xfrm>
          <a:prstGeom prst="rect">
            <a:avLst/>
          </a:prstGeom>
        </p:spPr>
      </p:pic>
      <p:sp>
        <p:nvSpPr>
          <p:cNvPr id="33" name="Textfeld 32"/>
          <p:cNvSpPr txBox="1"/>
          <p:nvPr/>
        </p:nvSpPr>
        <p:spPr>
          <a:xfrm>
            <a:off x="17839891" y="38271613"/>
            <a:ext cx="43230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/>
              <a:t>Dr. F. Rausch-Berhie </a:t>
            </a:r>
          </a:p>
          <a:p>
            <a:pPr algn="ctr"/>
            <a:r>
              <a:rPr lang="de-DE" sz="2000" dirty="0"/>
              <a:t>0228 107-1157</a:t>
            </a:r>
          </a:p>
          <a:p>
            <a:pPr algn="ctr"/>
            <a:r>
              <a:rPr lang="de-DE" sz="2000" dirty="0"/>
              <a:t>rausch-berhie@bibb.de</a:t>
            </a:r>
          </a:p>
        </p:txBody>
      </p:sp>
      <p:sp>
        <p:nvSpPr>
          <p:cNvPr id="35" name="Textfeld 34"/>
          <p:cNvSpPr txBox="1"/>
          <p:nvPr/>
        </p:nvSpPr>
        <p:spPr>
          <a:xfrm>
            <a:off x="779003" y="18659398"/>
            <a:ext cx="13609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b="1" dirty="0">
                <a:solidFill>
                  <a:schemeClr val="tx2"/>
                </a:solidFill>
              </a:rPr>
              <a:t>Methode</a:t>
            </a:r>
          </a:p>
        </p:txBody>
      </p:sp>
      <p:pic>
        <p:nvPicPr>
          <p:cNvPr id="36" name="Grafik 35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73870" y="35236160"/>
            <a:ext cx="2723090" cy="2905200"/>
          </a:xfrm>
          <a:prstGeom prst="rect">
            <a:avLst/>
          </a:prstGeom>
        </p:spPr>
      </p:pic>
      <p:sp>
        <p:nvSpPr>
          <p:cNvPr id="37" name="Textfeld 36"/>
          <p:cNvSpPr txBox="1"/>
          <p:nvPr/>
        </p:nvSpPr>
        <p:spPr>
          <a:xfrm>
            <a:off x="975505" y="10976220"/>
            <a:ext cx="1387558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2800" dirty="0">
                <a:solidFill>
                  <a:schemeClr val="tx2"/>
                </a:solidFill>
              </a:rPr>
              <a:t>• Zunehmende </a:t>
            </a:r>
            <a:r>
              <a:rPr lang="de-DE" sz="2800" b="1" dirty="0">
                <a:solidFill>
                  <a:schemeClr val="tx2"/>
                </a:solidFill>
              </a:rPr>
              <a:t>Digitalisierung</a:t>
            </a:r>
            <a:r>
              <a:rPr lang="de-DE" sz="2800" dirty="0">
                <a:solidFill>
                  <a:schemeClr val="tx2"/>
                </a:solidFill>
              </a:rPr>
              <a:t> hat weitreichende Auswirkungen auf die Arbeitswelt und die </a:t>
            </a:r>
            <a:r>
              <a:rPr lang="de-DE" sz="2800" b="1" dirty="0">
                <a:solidFill>
                  <a:schemeClr val="tx2"/>
                </a:solidFill>
              </a:rPr>
              <a:t>betriebliche Ausbildung</a:t>
            </a:r>
            <a:r>
              <a:rPr lang="de-DE" sz="2800" dirty="0">
                <a:solidFill>
                  <a:schemeClr val="tx2"/>
                </a:solidFill>
              </a:rPr>
              <a:t>. </a:t>
            </a:r>
          </a:p>
          <a:p>
            <a:pPr algn="just"/>
            <a:r>
              <a:rPr lang="de-DE" sz="2800" dirty="0">
                <a:solidFill>
                  <a:schemeClr val="tx2"/>
                </a:solidFill>
              </a:rPr>
              <a:t>• Berufliche Integration von Menschen mit Behinderung gewinnt im Kontext der Inklusionsthematik und zunehmender </a:t>
            </a:r>
            <a:r>
              <a:rPr lang="de-DE" sz="2800" b="1" dirty="0">
                <a:solidFill>
                  <a:schemeClr val="tx2"/>
                </a:solidFill>
              </a:rPr>
              <a:t>Fachkräfteengpässe</a:t>
            </a:r>
            <a:r>
              <a:rPr lang="de-DE" sz="2800" dirty="0">
                <a:solidFill>
                  <a:schemeClr val="tx2"/>
                </a:solidFill>
              </a:rPr>
              <a:t> an Bedeutung. </a:t>
            </a:r>
          </a:p>
          <a:p>
            <a:pPr algn="just"/>
            <a:r>
              <a:rPr lang="de-DE" sz="2800" dirty="0">
                <a:solidFill>
                  <a:schemeClr val="tx2"/>
                </a:solidFill>
              </a:rPr>
              <a:t>• Etwa ein Viertel der ausbildungsberechtigten Betriebe bildet Jugendliche mit Behinderungen aus oder hat dies in den letzten fünf Jahren getan. Dennoch sind Menschen mit Behinderung </a:t>
            </a:r>
            <a:r>
              <a:rPr lang="de-DE" sz="2800" b="1" dirty="0">
                <a:solidFill>
                  <a:schemeClr val="tx2"/>
                </a:solidFill>
              </a:rPr>
              <a:t>seltener auf dem allgemeinen Arbeitsmarkt erwerbstätig</a:t>
            </a:r>
            <a:r>
              <a:rPr lang="de-DE" sz="2800" dirty="0">
                <a:solidFill>
                  <a:schemeClr val="tx2"/>
                </a:solidFill>
              </a:rPr>
              <a:t>.</a:t>
            </a:r>
          </a:p>
          <a:p>
            <a:pPr algn="just"/>
            <a:r>
              <a:rPr lang="de-DE" sz="2800" dirty="0">
                <a:solidFill>
                  <a:schemeClr val="tx2"/>
                </a:solidFill>
              </a:rPr>
              <a:t>• Über die </a:t>
            </a:r>
            <a:r>
              <a:rPr lang="de-DE" sz="2800" b="1" dirty="0">
                <a:solidFill>
                  <a:schemeClr val="tx2"/>
                </a:solidFill>
              </a:rPr>
              <a:t>Auswirkungen der Digitalisierung </a:t>
            </a:r>
            <a:r>
              <a:rPr lang="de-DE" sz="2800" dirty="0">
                <a:solidFill>
                  <a:schemeClr val="tx2"/>
                </a:solidFill>
              </a:rPr>
              <a:t>auf die Bereitschaft von Betrieben, Menschen mit Behinderung auszubilden, ist bislang wenig bekannt.</a:t>
            </a:r>
          </a:p>
        </p:txBody>
      </p:sp>
      <p:sp>
        <p:nvSpPr>
          <p:cNvPr id="38" name="Rechteck 37"/>
          <p:cNvSpPr/>
          <p:nvPr/>
        </p:nvSpPr>
        <p:spPr>
          <a:xfrm>
            <a:off x="766536" y="6887383"/>
            <a:ext cx="14220000" cy="2952801"/>
          </a:xfrm>
          <a:prstGeom prst="rect">
            <a:avLst/>
          </a:prstGeom>
          <a:solidFill>
            <a:srgbClr val="1F5777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/>
          </a:p>
        </p:txBody>
      </p:sp>
      <p:sp>
        <p:nvSpPr>
          <p:cNvPr id="39" name="Textfeld 38"/>
          <p:cNvSpPr txBox="1"/>
          <p:nvPr/>
        </p:nvSpPr>
        <p:spPr>
          <a:xfrm>
            <a:off x="1166067" y="10170505"/>
            <a:ext cx="13609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b="1" dirty="0">
                <a:solidFill>
                  <a:schemeClr val="tx2"/>
                </a:solidFill>
              </a:rPr>
              <a:t>Problemstellung</a:t>
            </a:r>
          </a:p>
        </p:txBody>
      </p:sp>
      <p:sp>
        <p:nvSpPr>
          <p:cNvPr id="40" name="Textfeld 39"/>
          <p:cNvSpPr txBox="1"/>
          <p:nvPr/>
        </p:nvSpPr>
        <p:spPr>
          <a:xfrm>
            <a:off x="803299" y="16546212"/>
            <a:ext cx="138957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2800" dirty="0">
                <a:solidFill>
                  <a:schemeClr val="tx2"/>
                </a:solidFill>
              </a:rPr>
              <a:t>Wirkt die zunehmende </a:t>
            </a:r>
            <a:r>
              <a:rPr lang="de-DE" sz="2800" b="1" dirty="0">
                <a:solidFill>
                  <a:schemeClr val="tx2"/>
                </a:solidFill>
              </a:rPr>
              <a:t>Digitalisierung</a:t>
            </a:r>
            <a:r>
              <a:rPr lang="de-DE" sz="2800" dirty="0">
                <a:solidFill>
                  <a:schemeClr val="tx2"/>
                </a:solidFill>
              </a:rPr>
              <a:t> der Berufswelt mit Blick auf die betriebliche Ausbildung von Menschen mit Behinderung eher </a:t>
            </a:r>
            <a:r>
              <a:rPr lang="de-DE" sz="2800" b="1" dirty="0">
                <a:solidFill>
                  <a:schemeClr val="tx2"/>
                </a:solidFill>
              </a:rPr>
              <a:t>inklusionshemmend oder -fördernd</a:t>
            </a:r>
            <a:r>
              <a:rPr lang="de-DE" sz="2800" dirty="0">
                <a:solidFill>
                  <a:schemeClr val="tx2"/>
                </a:solidFill>
              </a:rPr>
              <a:t>?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1126250" y="6893598"/>
            <a:ext cx="13609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b="1" dirty="0">
                <a:solidFill>
                  <a:schemeClr val="tx2"/>
                </a:solidFill>
              </a:rPr>
              <a:t>Projektlaufzeit </a:t>
            </a:r>
            <a:r>
              <a:rPr lang="de-DE" sz="2800" dirty="0">
                <a:solidFill>
                  <a:schemeClr val="tx2"/>
                </a:solidFill>
              </a:rPr>
              <a:t>01.01.2019 bis 31.12.2021</a:t>
            </a:r>
          </a:p>
        </p:txBody>
      </p:sp>
      <p:sp>
        <p:nvSpPr>
          <p:cNvPr id="44" name="Textfeld 43"/>
          <p:cNvSpPr txBox="1"/>
          <p:nvPr/>
        </p:nvSpPr>
        <p:spPr>
          <a:xfrm>
            <a:off x="289097" y="7633525"/>
            <a:ext cx="13609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b="1" dirty="0">
                <a:solidFill>
                  <a:schemeClr val="tx2"/>
                </a:solidFill>
              </a:rPr>
              <a:t>Zielsetzung</a:t>
            </a:r>
          </a:p>
        </p:txBody>
      </p:sp>
      <p:sp>
        <p:nvSpPr>
          <p:cNvPr id="45" name="Textfeld 44"/>
          <p:cNvSpPr txBox="1"/>
          <p:nvPr/>
        </p:nvSpPr>
        <p:spPr>
          <a:xfrm>
            <a:off x="803299" y="8323701"/>
            <a:ext cx="138755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2800" dirty="0">
                <a:solidFill>
                  <a:schemeClr val="tx2"/>
                </a:solidFill>
              </a:rPr>
              <a:t>• Verbesserung der Datenlage und Bereitstellung der Daten für die Fachöffentlichkeit </a:t>
            </a:r>
          </a:p>
          <a:p>
            <a:pPr algn="just"/>
            <a:r>
              <a:rPr lang="de-DE" sz="2800" dirty="0">
                <a:solidFill>
                  <a:schemeClr val="tx2"/>
                </a:solidFill>
              </a:rPr>
              <a:t>• Beitrag zu Zielen des Förderschwerpunkts und zu Zielen des BMBF-Rahmenprogramms </a:t>
            </a:r>
          </a:p>
          <a:p>
            <a:pPr algn="just"/>
            <a:r>
              <a:rPr lang="de-DE" sz="2800" dirty="0">
                <a:solidFill>
                  <a:schemeClr val="tx2"/>
                </a:solidFill>
              </a:rPr>
              <a:t>• Beantwortung der Forschungsfrage </a:t>
            </a:r>
          </a:p>
        </p:txBody>
      </p:sp>
      <p:sp>
        <p:nvSpPr>
          <p:cNvPr id="46" name="Textfeld 45"/>
          <p:cNvSpPr txBox="1"/>
          <p:nvPr/>
        </p:nvSpPr>
        <p:spPr>
          <a:xfrm>
            <a:off x="473741" y="15450622"/>
            <a:ext cx="13609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b="1" dirty="0">
                <a:solidFill>
                  <a:schemeClr val="tx2"/>
                </a:solidFill>
              </a:rPr>
              <a:t>Fragestellung</a:t>
            </a:r>
          </a:p>
        </p:txBody>
      </p:sp>
      <p:sp>
        <p:nvSpPr>
          <p:cNvPr id="47" name="Textfeld 46"/>
          <p:cNvSpPr txBox="1"/>
          <p:nvPr/>
        </p:nvSpPr>
        <p:spPr>
          <a:xfrm>
            <a:off x="7093853" y="41925407"/>
            <a:ext cx="23485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bibb.de/dabei</a:t>
            </a:r>
          </a:p>
        </p:txBody>
      </p:sp>
      <p:sp>
        <p:nvSpPr>
          <p:cNvPr id="49" name="Textfeld 48"/>
          <p:cNvSpPr txBox="1"/>
          <p:nvPr/>
        </p:nvSpPr>
        <p:spPr>
          <a:xfrm>
            <a:off x="922121" y="19305733"/>
            <a:ext cx="1384370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chemeClr val="tx2"/>
                </a:solidFill>
              </a:rPr>
              <a:t>Quantitative Erhebung (</a:t>
            </a:r>
            <a:r>
              <a:rPr lang="de-DE" sz="2800" b="1" dirty="0">
                <a:solidFill>
                  <a:schemeClr val="tx2"/>
                </a:solidFill>
              </a:rPr>
              <a:t>Sondermodul zur Digitalisierung und Inklusion</a:t>
            </a:r>
            <a:r>
              <a:rPr lang="de-DE" sz="2800" dirty="0">
                <a:solidFill>
                  <a:schemeClr val="tx2"/>
                </a:solidFill>
              </a:rPr>
              <a:t>) i.R. einer repräsentativen Betriebsbefragung (</a:t>
            </a:r>
            <a:r>
              <a:rPr lang="de-DE" sz="2800" b="1" dirty="0">
                <a:solidFill>
                  <a:schemeClr val="tx2"/>
                </a:solidFill>
              </a:rPr>
              <a:t>BIBB-Qualifizierungspanel</a:t>
            </a:r>
            <a:r>
              <a:rPr lang="de-DE" sz="2800" dirty="0">
                <a:solidFill>
                  <a:schemeClr val="tx2"/>
                </a:solidFill>
              </a:rPr>
              <a:t> 2020).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chemeClr val="tx2"/>
                </a:solidFill>
              </a:rPr>
              <a:t>BIBB-Qualifizierungspanel: jährliche Wiederholungsbefragung, mit der repräsentative Längs- und Querschnittsdaten zum betrieblichen Qualifizierungsgeschehen in Deutschland erhoben wird.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chemeClr val="tx2"/>
                </a:solidFill>
              </a:rPr>
              <a:t>Auswahl der Betriebe erfolgt über eine disproportional geschichtete Zufallsstichprobe aus der Grundgesamtheit aller Betriebe mit mindestens einem sozialversicherungspflichtig Beschäftigten.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chemeClr val="tx2"/>
                </a:solidFill>
              </a:rPr>
              <a:t>Aktuelle Informationen: </a:t>
            </a:r>
            <a:r>
              <a:rPr lang="de-DE" sz="2800" u="sng" dirty="0">
                <a:solidFill>
                  <a:schemeClr val="tx2"/>
                </a:solidFill>
                <a:hlinkClick r:id="rId15"/>
              </a:rPr>
              <a:t>www.qualifizierungspanel.de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50" name="Textfeld 49"/>
          <p:cNvSpPr txBox="1"/>
          <p:nvPr/>
        </p:nvSpPr>
        <p:spPr>
          <a:xfrm>
            <a:off x="972539" y="31225371"/>
            <a:ext cx="139523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Weller, Komorowski, Samray (2020): DABEI: Digitalisierung in der betrieblichen Ausbildung von Menschen mit Behinderung. In: Die berufliche Rehabilitation 04/2019.</a:t>
            </a:r>
          </a:p>
        </p:txBody>
      </p:sp>
      <p:sp>
        <p:nvSpPr>
          <p:cNvPr id="53" name="Textfeld 52"/>
          <p:cNvSpPr txBox="1"/>
          <p:nvPr/>
        </p:nvSpPr>
        <p:spPr>
          <a:xfrm>
            <a:off x="1471404" y="32603323"/>
            <a:ext cx="12998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b="1" dirty="0">
                <a:solidFill>
                  <a:schemeClr val="tx2"/>
                </a:solidFill>
              </a:rPr>
              <a:t>Art der Behinderung </a:t>
            </a:r>
            <a:r>
              <a:rPr lang="de-DE" sz="3600" b="1" dirty="0" smtClean="0">
                <a:solidFill>
                  <a:schemeClr val="tx2"/>
                </a:solidFill>
              </a:rPr>
              <a:t>bei Auszubildenden in Betrieben</a:t>
            </a:r>
            <a:endParaRPr lang="de-DE" sz="3600" b="1" dirty="0">
              <a:solidFill>
                <a:schemeClr val="tx2"/>
              </a:solidFill>
            </a:endParaRPr>
          </a:p>
        </p:txBody>
      </p:sp>
      <p:pic>
        <p:nvPicPr>
          <p:cNvPr id="59" name="Grafik 58">
            <a:extLst>
              <a:ext uri="{FF2B5EF4-FFF2-40B4-BE49-F238E27FC236}">
                <a16:creationId xmlns:a16="http://schemas.microsoft.com/office/drawing/2014/main" id="{544B55CA-0CFE-43C4-A882-56D47C95A67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843971" y="33828510"/>
            <a:ext cx="5779657" cy="4225464"/>
          </a:xfrm>
          <a:prstGeom prst="rect">
            <a:avLst/>
          </a:prstGeom>
        </p:spPr>
      </p:pic>
      <p:pic>
        <p:nvPicPr>
          <p:cNvPr id="63" name="Grafik 62">
            <a:extLst>
              <a:ext uri="{FF2B5EF4-FFF2-40B4-BE49-F238E27FC236}">
                <a16:creationId xmlns:a16="http://schemas.microsoft.com/office/drawing/2014/main" id="{DEE02C06-66EB-4520-82D0-2BD724E7F569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847850" y="33195771"/>
            <a:ext cx="5996121" cy="5335997"/>
          </a:xfrm>
          <a:prstGeom prst="rect">
            <a:avLst/>
          </a:prstGeom>
        </p:spPr>
      </p:pic>
      <p:graphicFrame>
        <p:nvGraphicFramePr>
          <p:cNvPr id="61" name="Diagramm 6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2420825"/>
              </p:ext>
            </p:extLst>
          </p:nvPr>
        </p:nvGraphicFramePr>
        <p:xfrm>
          <a:off x="15862041" y="24466881"/>
          <a:ext cx="13747427" cy="7943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8"/>
          </a:graphicData>
        </a:graphic>
      </p:graphicFrame>
      <p:graphicFrame>
        <p:nvGraphicFramePr>
          <p:cNvPr id="58" name="Diagramm 57"/>
          <p:cNvGraphicFramePr/>
          <p:nvPr>
            <p:extLst>
              <p:ext uri="{D42A27DB-BD31-4B8C-83A1-F6EECF244321}">
                <p14:modId xmlns:p14="http://schemas.microsoft.com/office/powerpoint/2010/main" val="3351319615"/>
              </p:ext>
            </p:extLst>
          </p:nvPr>
        </p:nvGraphicFramePr>
        <p:xfrm>
          <a:off x="15747540" y="12322074"/>
          <a:ext cx="13867725" cy="5178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9"/>
          </a:graphicData>
        </a:graphic>
      </p:graphicFrame>
      <p:sp>
        <p:nvSpPr>
          <p:cNvPr id="10" name="Textfeld 9"/>
          <p:cNvSpPr txBox="1"/>
          <p:nvPr/>
        </p:nvSpPr>
        <p:spPr>
          <a:xfrm>
            <a:off x="15784384" y="17472457"/>
            <a:ext cx="13747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800" dirty="0"/>
              <a:t>Quelle: BIBB-Qualifizierungspanel 2020, </a:t>
            </a:r>
            <a:r>
              <a:rPr lang="de-DE" sz="2800" dirty="0" smtClean="0"/>
              <a:t>gewichtet</a:t>
            </a:r>
            <a:endParaRPr lang="de-DE" sz="2800" dirty="0"/>
          </a:p>
        </p:txBody>
      </p:sp>
      <p:graphicFrame>
        <p:nvGraphicFramePr>
          <p:cNvPr id="62" name="Diagramm 61"/>
          <p:cNvGraphicFramePr/>
          <p:nvPr>
            <p:extLst>
              <p:ext uri="{D42A27DB-BD31-4B8C-83A1-F6EECF244321}">
                <p14:modId xmlns:p14="http://schemas.microsoft.com/office/powerpoint/2010/main" val="2565565850"/>
              </p:ext>
            </p:extLst>
          </p:nvPr>
        </p:nvGraphicFramePr>
        <p:xfrm>
          <a:off x="15784384" y="18199246"/>
          <a:ext cx="13825085" cy="4782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0"/>
          </a:graphicData>
        </a:graphic>
      </p:graphicFrame>
      <p:sp>
        <p:nvSpPr>
          <p:cNvPr id="64" name="Textfeld 63"/>
          <p:cNvSpPr txBox="1"/>
          <p:nvPr/>
        </p:nvSpPr>
        <p:spPr>
          <a:xfrm>
            <a:off x="15862042" y="23507744"/>
            <a:ext cx="13747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800" dirty="0"/>
              <a:t>Quelle: BIBB-Qualifizierungspanel 2020, </a:t>
            </a:r>
            <a:r>
              <a:rPr lang="de-DE" sz="2800" dirty="0" smtClean="0"/>
              <a:t>gewichtet</a:t>
            </a:r>
            <a:endParaRPr lang="de-DE" sz="2800" dirty="0"/>
          </a:p>
        </p:txBody>
      </p:sp>
      <p:sp>
        <p:nvSpPr>
          <p:cNvPr id="66" name="Textfeld 65"/>
          <p:cNvSpPr txBox="1"/>
          <p:nvPr/>
        </p:nvSpPr>
        <p:spPr>
          <a:xfrm>
            <a:off x="1275871" y="38847671"/>
            <a:ext cx="13747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800" dirty="0"/>
              <a:t>Quelle: BIBB-Qualifizierungspanel 2020, </a:t>
            </a:r>
            <a:r>
              <a:rPr lang="de-DE" sz="2800" dirty="0" smtClean="0"/>
              <a:t>gewichtet</a:t>
            </a:r>
            <a:endParaRPr lang="de-DE" sz="2800" dirty="0"/>
          </a:p>
        </p:txBody>
      </p:sp>
      <p:sp>
        <p:nvSpPr>
          <p:cNvPr id="70" name="Textfeld 69"/>
          <p:cNvSpPr txBox="1"/>
          <p:nvPr/>
        </p:nvSpPr>
        <p:spPr>
          <a:xfrm>
            <a:off x="15862042" y="32403269"/>
            <a:ext cx="13747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800" dirty="0"/>
              <a:t>Quelle: BIBB-Qualifizierungspanel 2020, </a:t>
            </a:r>
            <a:r>
              <a:rPr lang="de-DE" sz="2800" dirty="0" smtClean="0"/>
              <a:t>gewichtet</a:t>
            </a:r>
            <a:endParaRPr lang="de-DE" sz="2800" dirty="0"/>
          </a:p>
        </p:txBody>
      </p:sp>
      <p:pic>
        <p:nvPicPr>
          <p:cNvPr id="19" name="Grafik 18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6426221" y="7667910"/>
            <a:ext cx="12619066" cy="3842243"/>
          </a:xfrm>
          <a:prstGeom prst="rect">
            <a:avLst/>
          </a:prstGeom>
        </p:spPr>
      </p:pic>
      <p:sp>
        <p:nvSpPr>
          <p:cNvPr id="71" name="Textfeld 70"/>
          <p:cNvSpPr txBox="1"/>
          <p:nvPr/>
        </p:nvSpPr>
        <p:spPr>
          <a:xfrm>
            <a:off x="16014672" y="11491195"/>
            <a:ext cx="13747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800" dirty="0"/>
              <a:t>Quelle: BIBB-Qualifizierungspanel 2020, </a:t>
            </a:r>
            <a:r>
              <a:rPr lang="de-DE" sz="2800" dirty="0" smtClean="0"/>
              <a:t>gewichtet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2371698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348</Words>
  <Application>Microsoft Office PowerPoint</Application>
  <PresentationFormat>Benutzerdefiniert</PresentationFormat>
  <Paragraphs>59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Daniel Diekmann</dc:creator>
  <cp:lastModifiedBy>Weller, Sabrina Inez</cp:lastModifiedBy>
  <cp:revision>28</cp:revision>
  <dcterms:created xsi:type="dcterms:W3CDTF">2021-03-31T12:33:42Z</dcterms:created>
  <dcterms:modified xsi:type="dcterms:W3CDTF">2021-09-16T12:53:01Z</dcterms:modified>
</cp:coreProperties>
</file>